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handoutMasterIdLst>
    <p:handoutMasterId r:id="rId9"/>
  </p:handoutMasterIdLst>
  <p:sldIdLst>
    <p:sldId id="256" r:id="rId2"/>
    <p:sldId id="257" r:id="rId3"/>
    <p:sldId id="258" r:id="rId4"/>
    <p:sldId id="259" r:id="rId5"/>
    <p:sldId id="261" r:id="rId6"/>
    <p:sldId id="260" r:id="rId7"/>
    <p:sldId id="262" r:id="rId8"/>
  </p:sldIdLst>
  <p:sldSz cx="12192000" cy="6858000"/>
  <p:notesSz cx="7053263" cy="93567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9461"/>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9461"/>
          </a:xfrm>
          <a:prstGeom prst="rect">
            <a:avLst/>
          </a:prstGeom>
        </p:spPr>
        <p:txBody>
          <a:bodyPr vert="horz" lIns="93763" tIns="46881" rIns="93763" bIns="46881" rtlCol="0"/>
          <a:lstStyle>
            <a:lvl1pPr algn="r">
              <a:defRPr sz="1200"/>
            </a:lvl1pPr>
          </a:lstStyle>
          <a:p>
            <a:fld id="{AB0890AC-07D6-4932-8F4B-A788F56A43D0}" type="datetimeFigureOut">
              <a:rPr lang="en-US" smtClean="0"/>
              <a:t>8/20/2020</a:t>
            </a:fld>
            <a:endParaRPr lang="en-US"/>
          </a:p>
        </p:txBody>
      </p:sp>
      <p:sp>
        <p:nvSpPr>
          <p:cNvPr id="4" name="Footer Placeholder 3"/>
          <p:cNvSpPr>
            <a:spLocks noGrp="1"/>
          </p:cNvSpPr>
          <p:nvPr>
            <p:ph type="ftr" sz="quarter" idx="2"/>
          </p:nvPr>
        </p:nvSpPr>
        <p:spPr>
          <a:xfrm>
            <a:off x="0" y="8887265"/>
            <a:ext cx="3056414" cy="469460"/>
          </a:xfrm>
          <a:prstGeom prst="rect">
            <a:avLst/>
          </a:prstGeom>
        </p:spPr>
        <p:txBody>
          <a:bodyPr vert="horz" lIns="93763" tIns="46881" rIns="93763" bIns="46881"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87265"/>
            <a:ext cx="3056414" cy="469460"/>
          </a:xfrm>
          <a:prstGeom prst="rect">
            <a:avLst/>
          </a:prstGeom>
        </p:spPr>
        <p:txBody>
          <a:bodyPr vert="horz" lIns="93763" tIns="46881" rIns="93763" bIns="46881" rtlCol="0" anchor="b"/>
          <a:lstStyle>
            <a:lvl1pPr algn="r">
              <a:defRPr sz="1200"/>
            </a:lvl1pPr>
          </a:lstStyle>
          <a:p>
            <a:fld id="{87F6F355-11B0-4192-8E46-080CAEAC4C6E}" type="slidenum">
              <a:rPr lang="en-US" smtClean="0"/>
              <a:t>‹#›</a:t>
            </a:fld>
            <a:endParaRPr lang="en-US"/>
          </a:p>
        </p:txBody>
      </p:sp>
    </p:spTree>
    <p:extLst>
      <p:ext uri="{BB962C8B-B14F-4D97-AF65-F5344CB8AC3E}">
        <p14:creationId xmlns:p14="http://schemas.microsoft.com/office/powerpoint/2010/main" val="4285564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8/20/2020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393050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5347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74049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3784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8/20/2020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724855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5470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876027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4590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92372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3199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1321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8/20/2020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0446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Shepherd junior high football</a:t>
            </a:r>
            <a:endParaRPr lang="en-US" dirty="0"/>
          </a:p>
        </p:txBody>
      </p:sp>
      <p:sp>
        <p:nvSpPr>
          <p:cNvPr id="3" name="Subtitle 2"/>
          <p:cNvSpPr>
            <a:spLocks noGrp="1"/>
          </p:cNvSpPr>
          <p:nvPr>
            <p:ph type="subTitle" idx="1"/>
          </p:nvPr>
        </p:nvSpPr>
        <p:spPr/>
        <p:txBody>
          <a:bodyPr/>
          <a:lstStyle/>
          <a:p>
            <a:r>
              <a:rPr lang="en-US" dirty="0" smtClean="0"/>
              <a:t>Parents’ Meeting Presentation</a:t>
            </a:r>
            <a:endParaRPr lang="en-US" dirty="0"/>
          </a:p>
        </p:txBody>
      </p:sp>
    </p:spTree>
    <p:extLst>
      <p:ext uri="{BB962C8B-B14F-4D97-AF65-F5344CB8AC3E}">
        <p14:creationId xmlns:p14="http://schemas.microsoft.com/office/powerpoint/2010/main" val="295060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Coaching Staff</a:t>
            </a:r>
            <a:br>
              <a:rPr lang="en-US" sz="3600" dirty="0" smtClean="0"/>
            </a:br>
            <a:r>
              <a:rPr lang="en-US" sz="3600" dirty="0" smtClean="0"/>
              <a:t>Head Coach: Lucas Logan</a:t>
            </a:r>
            <a:br>
              <a:rPr lang="en-US" sz="3600" dirty="0" smtClean="0"/>
            </a:br>
            <a:r>
              <a:rPr lang="en-US" sz="3600" dirty="0" smtClean="0"/>
              <a:t>Assistant Coaches: </a:t>
            </a:r>
            <a:r>
              <a:rPr lang="en-US" sz="3600" dirty="0" smtClean="0"/>
              <a:t>Rob </a:t>
            </a:r>
            <a:r>
              <a:rPr lang="en-US" sz="3600" dirty="0" err="1" smtClean="0"/>
              <a:t>Nyby</a:t>
            </a:r>
            <a:r>
              <a:rPr lang="en-US" sz="3600" dirty="0" smtClean="0"/>
              <a:t> and Rusty Hale</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a:bodyPr>
          <a:lstStyle/>
          <a:p>
            <a:r>
              <a:rPr lang="en-US" sz="3200" dirty="0" smtClean="0"/>
              <a:t>Coaching Philosophy</a:t>
            </a:r>
          </a:p>
          <a:p>
            <a:pPr lvl="1"/>
            <a:r>
              <a:rPr lang="en-US" sz="3200" dirty="0" smtClean="0"/>
              <a:t>Our number one goal is to promote learning. Our athletes are students first and athletes second.</a:t>
            </a:r>
          </a:p>
          <a:p>
            <a:pPr lvl="1"/>
            <a:r>
              <a:rPr lang="en-US" sz="3200" dirty="0" smtClean="0"/>
              <a:t>Learning also entails hard work, continually challenging yourself, and constantly trying to improve.</a:t>
            </a:r>
          </a:p>
          <a:p>
            <a:pPr marL="530352" lvl="1" indent="0">
              <a:buNone/>
            </a:pPr>
            <a:endParaRPr lang="en-US" sz="1800" dirty="0"/>
          </a:p>
        </p:txBody>
      </p:sp>
    </p:spTree>
    <p:extLst>
      <p:ext uri="{BB962C8B-B14F-4D97-AF65-F5344CB8AC3E}">
        <p14:creationId xmlns:p14="http://schemas.microsoft.com/office/powerpoint/2010/main" val="3145379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AND FEES</a:t>
            </a:r>
            <a:endParaRPr lang="en-US" dirty="0"/>
          </a:p>
        </p:txBody>
      </p:sp>
      <p:sp>
        <p:nvSpPr>
          <p:cNvPr id="3" name="Content Placeholder 2"/>
          <p:cNvSpPr>
            <a:spLocks noGrp="1"/>
          </p:cNvSpPr>
          <p:nvPr>
            <p:ph idx="1"/>
          </p:nvPr>
        </p:nvSpPr>
        <p:spPr>
          <a:xfrm>
            <a:off x="1371600" y="1323191"/>
            <a:ext cx="9601200" cy="5238973"/>
          </a:xfrm>
        </p:spPr>
        <p:txBody>
          <a:bodyPr>
            <a:normAutofit/>
          </a:bodyPr>
          <a:lstStyle/>
          <a:p>
            <a:r>
              <a:rPr lang="en-US" dirty="0" smtClean="0"/>
              <a:t>In order to practice, a physical and concussion form must be turned into the middle school office. </a:t>
            </a:r>
          </a:p>
          <a:p>
            <a:r>
              <a:rPr lang="en-US" dirty="0" smtClean="0"/>
              <a:t>In </a:t>
            </a:r>
            <a:r>
              <a:rPr lang="en-US" dirty="0" smtClean="0"/>
              <a:t>order to play in games all forms must be turned in by August </a:t>
            </a:r>
            <a:r>
              <a:rPr lang="en-US" dirty="0" smtClean="0"/>
              <a:t>28</a:t>
            </a:r>
            <a:r>
              <a:rPr lang="en-US" baseline="30000" dirty="0" smtClean="0"/>
              <a:t>th</a:t>
            </a:r>
            <a:r>
              <a:rPr lang="en-US" dirty="0" smtClean="0"/>
              <a:t>.</a:t>
            </a:r>
          </a:p>
          <a:p>
            <a:r>
              <a:rPr lang="en-US" dirty="0" smtClean="0"/>
              <a:t>Those forms include physical form, concussion statement, code of conduct, impact test completed, and fees paid. </a:t>
            </a:r>
          </a:p>
          <a:p>
            <a:r>
              <a:rPr lang="en-US" dirty="0" smtClean="0"/>
              <a:t>Activity fee is </a:t>
            </a:r>
            <a:r>
              <a:rPr lang="en-US" dirty="0" smtClean="0"/>
              <a:t>$</a:t>
            </a:r>
            <a:r>
              <a:rPr lang="en-US" dirty="0" smtClean="0"/>
              <a:t>30</a:t>
            </a:r>
            <a:r>
              <a:rPr lang="en-US" dirty="0" smtClean="0"/>
              <a:t> </a:t>
            </a:r>
            <a:r>
              <a:rPr lang="en-US" dirty="0" smtClean="0"/>
              <a:t>and the sport fee $35</a:t>
            </a:r>
          </a:p>
          <a:p>
            <a:r>
              <a:rPr lang="en-US" dirty="0" smtClean="0"/>
              <a:t>Code of Conduct video can be watched and signed online through the Athletic Director’s website or the form can be picked up at the JH main office. </a:t>
            </a:r>
          </a:p>
          <a:p>
            <a:r>
              <a:rPr lang="en-US" dirty="0" smtClean="0"/>
              <a:t>Impact test must be completed here at school. Coaches will schedule a time for our athlete to complete that test.</a:t>
            </a:r>
          </a:p>
          <a:p>
            <a:r>
              <a:rPr lang="en-US" dirty="0" smtClean="0"/>
              <a:t>Also, athletes must provide their own mouthpieces and they cannot be entirely clear. In order for athletes to wear gloves they must have the NOCSAE seal on them.</a:t>
            </a:r>
            <a:endParaRPr lang="en-US" dirty="0"/>
          </a:p>
        </p:txBody>
      </p:sp>
    </p:spTree>
    <p:extLst>
      <p:ext uri="{BB962C8B-B14F-4D97-AF65-F5344CB8AC3E}">
        <p14:creationId xmlns:p14="http://schemas.microsoft.com/office/powerpoint/2010/main" val="137740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Contact and Concussions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New rules implemented by the MHSA require football practices to only allow 90 minutes of full contact in a week. Full contact is defined as tackling to the ground or thud practices.</a:t>
            </a:r>
          </a:p>
          <a:p>
            <a:r>
              <a:rPr lang="en-US" dirty="0" smtClean="0"/>
              <a:t>If a concussion is suspected, Mr. Logan will notify the parent that evening for further instructions. </a:t>
            </a:r>
          </a:p>
          <a:p>
            <a:r>
              <a:rPr lang="en-US" dirty="0"/>
              <a:t>Some symptoms of concussions may be immediate or delayed in onset by hours or days after injury, such as:</a:t>
            </a:r>
          </a:p>
          <a:p>
            <a:pPr lvl="1"/>
            <a:r>
              <a:rPr lang="en-US" dirty="0"/>
              <a:t>Concentration and memory complaints</a:t>
            </a:r>
          </a:p>
          <a:p>
            <a:pPr lvl="1"/>
            <a:r>
              <a:rPr lang="en-US" dirty="0"/>
              <a:t>Irritability and other personality changes</a:t>
            </a:r>
          </a:p>
          <a:p>
            <a:pPr lvl="1"/>
            <a:r>
              <a:rPr lang="en-US" dirty="0"/>
              <a:t>Sensitivity to light and noise</a:t>
            </a:r>
          </a:p>
          <a:p>
            <a:pPr lvl="1"/>
            <a:r>
              <a:rPr lang="en-US" dirty="0"/>
              <a:t>Sleep disturbances</a:t>
            </a:r>
          </a:p>
          <a:p>
            <a:pPr lvl="1"/>
            <a:r>
              <a:rPr lang="en-US" dirty="0"/>
              <a:t>Psychological adjustment problems and depression</a:t>
            </a:r>
          </a:p>
          <a:p>
            <a:pPr lvl="1"/>
            <a:r>
              <a:rPr lang="en-US" dirty="0"/>
              <a:t>Disorders of taste and smell</a:t>
            </a:r>
          </a:p>
          <a:p>
            <a:endParaRPr lang="en-US" dirty="0"/>
          </a:p>
        </p:txBody>
      </p:sp>
    </p:spTree>
    <p:extLst>
      <p:ext uri="{BB962C8B-B14F-4D97-AF65-F5344CB8AC3E}">
        <p14:creationId xmlns:p14="http://schemas.microsoft.com/office/powerpoint/2010/main" val="4028116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80190"/>
            <a:ext cx="9601200" cy="669664"/>
          </a:xfrm>
        </p:spPr>
        <p:txBody>
          <a:bodyPr>
            <a:normAutofit fontScale="90000"/>
          </a:bodyPr>
          <a:lstStyle/>
          <a:p>
            <a:r>
              <a:rPr lang="en-US" dirty="0" smtClean="0"/>
              <a:t>Concussion</a:t>
            </a:r>
            <a:endParaRPr lang="en-US" dirty="0"/>
          </a:p>
        </p:txBody>
      </p:sp>
      <p:sp>
        <p:nvSpPr>
          <p:cNvPr id="3" name="Content Placeholder 2"/>
          <p:cNvSpPr>
            <a:spLocks noGrp="1"/>
          </p:cNvSpPr>
          <p:nvPr>
            <p:ph idx="1"/>
          </p:nvPr>
        </p:nvSpPr>
        <p:spPr>
          <a:xfrm>
            <a:off x="1371600" y="849853"/>
            <a:ext cx="9601200" cy="5776857"/>
          </a:xfrm>
        </p:spPr>
        <p:txBody>
          <a:bodyPr>
            <a:normAutofit fontScale="85000" lnSpcReduction="20000"/>
          </a:bodyPr>
          <a:lstStyle/>
          <a:p>
            <a:r>
              <a:rPr lang="en-US" b="1" dirty="0">
                <a:solidFill>
                  <a:srgbClr val="111111"/>
                </a:solidFill>
                <a:latin typeface="Helvetica" panose="020B0604020202020204" pitchFamily="34" charset="0"/>
              </a:rPr>
              <a:t>Seek emergency care for an adult or child who experiences a head injury and symptoms such as:</a:t>
            </a:r>
            <a:endParaRPr lang="en-US" dirty="0">
              <a:solidFill>
                <a:srgbClr val="111111"/>
              </a:solidFill>
              <a:latin typeface="Helvetica" panose="020B0604020202020204" pitchFamily="34" charset="0"/>
            </a:endParaRPr>
          </a:p>
          <a:p>
            <a:pPr>
              <a:buFont typeface="Arial" panose="020B0604020202020204" pitchFamily="34" charset="0"/>
              <a:buChar char="•"/>
            </a:pPr>
            <a:r>
              <a:rPr lang="en-US" dirty="0">
                <a:solidFill>
                  <a:srgbClr val="111111"/>
                </a:solidFill>
                <a:latin typeface="Helvetica" panose="020B0604020202020204" pitchFamily="34" charset="0"/>
              </a:rPr>
              <a:t>Repeated vomiting</a:t>
            </a:r>
          </a:p>
          <a:p>
            <a:pPr>
              <a:buFont typeface="Arial" panose="020B0604020202020204" pitchFamily="34" charset="0"/>
              <a:buChar char="•"/>
            </a:pPr>
            <a:r>
              <a:rPr lang="en-US" dirty="0">
                <a:solidFill>
                  <a:srgbClr val="111111"/>
                </a:solidFill>
                <a:latin typeface="Helvetica" panose="020B0604020202020204" pitchFamily="34" charset="0"/>
              </a:rPr>
              <a:t>A loss of consciousness lasting longer than 30 seconds</a:t>
            </a:r>
          </a:p>
          <a:p>
            <a:pPr>
              <a:buFont typeface="Arial" panose="020B0604020202020204" pitchFamily="34" charset="0"/>
              <a:buChar char="•"/>
            </a:pPr>
            <a:r>
              <a:rPr lang="en-US" dirty="0">
                <a:solidFill>
                  <a:srgbClr val="111111"/>
                </a:solidFill>
                <a:latin typeface="Helvetica" panose="020B0604020202020204" pitchFamily="34" charset="0"/>
              </a:rPr>
              <a:t>A headache that gets worse over time</a:t>
            </a:r>
          </a:p>
          <a:p>
            <a:pPr>
              <a:buFont typeface="Arial" panose="020B0604020202020204" pitchFamily="34" charset="0"/>
              <a:buChar char="•"/>
            </a:pPr>
            <a:r>
              <a:rPr lang="en-US" dirty="0">
                <a:solidFill>
                  <a:srgbClr val="111111"/>
                </a:solidFill>
                <a:latin typeface="Helvetica" panose="020B0604020202020204" pitchFamily="34" charset="0"/>
              </a:rPr>
              <a:t>Changes in his or her behavior, such as irritability</a:t>
            </a:r>
          </a:p>
          <a:p>
            <a:pPr>
              <a:buFont typeface="Arial" panose="020B0604020202020204" pitchFamily="34" charset="0"/>
              <a:buChar char="•"/>
            </a:pPr>
            <a:r>
              <a:rPr lang="en-US" dirty="0">
                <a:solidFill>
                  <a:srgbClr val="111111"/>
                </a:solidFill>
                <a:latin typeface="Helvetica" panose="020B0604020202020204" pitchFamily="34" charset="0"/>
              </a:rPr>
              <a:t>Changes in physical coordination, such as stumbling or clumsiness</a:t>
            </a:r>
          </a:p>
          <a:p>
            <a:pPr>
              <a:buFont typeface="Arial" panose="020B0604020202020204" pitchFamily="34" charset="0"/>
              <a:buChar char="•"/>
            </a:pPr>
            <a:r>
              <a:rPr lang="en-US" dirty="0">
                <a:solidFill>
                  <a:srgbClr val="111111"/>
                </a:solidFill>
                <a:latin typeface="Helvetica" panose="020B0604020202020204" pitchFamily="34" charset="0"/>
              </a:rPr>
              <a:t>Confusion or disorientation, such as difficulty recognizing people or places</a:t>
            </a:r>
          </a:p>
          <a:p>
            <a:pPr>
              <a:buFont typeface="Arial" panose="020B0604020202020204" pitchFamily="34" charset="0"/>
              <a:buChar char="•"/>
            </a:pPr>
            <a:r>
              <a:rPr lang="en-US" dirty="0">
                <a:solidFill>
                  <a:srgbClr val="111111"/>
                </a:solidFill>
                <a:latin typeface="Helvetica" panose="020B0604020202020204" pitchFamily="34" charset="0"/>
              </a:rPr>
              <a:t>Slurred speech or other changes in speech</a:t>
            </a:r>
          </a:p>
          <a:p>
            <a:r>
              <a:rPr lang="en-US" dirty="0">
                <a:solidFill>
                  <a:srgbClr val="111111"/>
                </a:solidFill>
                <a:latin typeface="Helvetica" panose="020B0604020202020204" pitchFamily="34" charset="0"/>
              </a:rPr>
              <a:t>Other symptoms include:</a:t>
            </a:r>
          </a:p>
          <a:p>
            <a:pPr>
              <a:buFont typeface="Arial" panose="020B0604020202020204" pitchFamily="34" charset="0"/>
              <a:buChar char="•"/>
            </a:pPr>
            <a:r>
              <a:rPr lang="en-US" dirty="0">
                <a:solidFill>
                  <a:srgbClr val="111111"/>
                </a:solidFill>
                <a:latin typeface="Helvetica" panose="020B0604020202020204" pitchFamily="34" charset="0"/>
              </a:rPr>
              <a:t>Seizures</a:t>
            </a:r>
          </a:p>
          <a:p>
            <a:pPr>
              <a:buFont typeface="Arial" panose="020B0604020202020204" pitchFamily="34" charset="0"/>
              <a:buChar char="•"/>
            </a:pPr>
            <a:r>
              <a:rPr lang="en-US" dirty="0">
                <a:solidFill>
                  <a:srgbClr val="111111"/>
                </a:solidFill>
                <a:latin typeface="Helvetica" panose="020B0604020202020204" pitchFamily="34" charset="0"/>
              </a:rPr>
              <a:t>Vision or eye disturbances, such as pupils that are bigger than normal (dilated pupils) or pupils of unequal sizes</a:t>
            </a:r>
          </a:p>
          <a:p>
            <a:pPr>
              <a:buFont typeface="Arial" panose="020B0604020202020204" pitchFamily="34" charset="0"/>
              <a:buChar char="•"/>
            </a:pPr>
            <a:r>
              <a:rPr lang="en-US" dirty="0">
                <a:solidFill>
                  <a:srgbClr val="111111"/>
                </a:solidFill>
                <a:latin typeface="Helvetica" panose="020B0604020202020204" pitchFamily="34" charset="0"/>
              </a:rPr>
              <a:t>Lasting or recurrent dizziness</a:t>
            </a:r>
          </a:p>
          <a:p>
            <a:pPr>
              <a:buFont typeface="Arial" panose="020B0604020202020204" pitchFamily="34" charset="0"/>
              <a:buChar char="•"/>
            </a:pPr>
            <a:r>
              <a:rPr lang="en-US" dirty="0">
                <a:solidFill>
                  <a:srgbClr val="111111"/>
                </a:solidFill>
                <a:latin typeface="Helvetica" panose="020B0604020202020204" pitchFamily="34" charset="0"/>
              </a:rPr>
              <a:t>Obvious difficulty with mental function or physical coordination</a:t>
            </a:r>
          </a:p>
          <a:p>
            <a:pPr>
              <a:buFont typeface="Arial" panose="020B0604020202020204" pitchFamily="34" charset="0"/>
              <a:buChar char="•"/>
            </a:pPr>
            <a:r>
              <a:rPr lang="en-US" dirty="0">
                <a:solidFill>
                  <a:srgbClr val="111111"/>
                </a:solidFill>
                <a:latin typeface="Helvetica" panose="020B0604020202020204" pitchFamily="34" charset="0"/>
              </a:rPr>
              <a:t>Symptoms that worsen over time</a:t>
            </a:r>
          </a:p>
          <a:p>
            <a:pPr>
              <a:buFont typeface="Arial" panose="020B0604020202020204" pitchFamily="34" charset="0"/>
              <a:buChar char="•"/>
            </a:pPr>
            <a:r>
              <a:rPr lang="en-US" dirty="0">
                <a:solidFill>
                  <a:srgbClr val="111111"/>
                </a:solidFill>
                <a:latin typeface="Helvetica" panose="020B0604020202020204" pitchFamily="34" charset="0"/>
              </a:rPr>
              <a:t>Large head bumps or bruises on areas other than the forehead in children, especially in infants under 12 months of age</a:t>
            </a:r>
          </a:p>
          <a:p>
            <a:endParaRPr lang="en-US" dirty="0"/>
          </a:p>
        </p:txBody>
      </p:sp>
    </p:spTree>
    <p:extLst>
      <p:ext uri="{BB962C8B-B14F-4D97-AF65-F5344CB8AC3E}">
        <p14:creationId xmlns:p14="http://schemas.microsoft.com/office/powerpoint/2010/main" val="17620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Grades, and Behavior</a:t>
            </a:r>
            <a:endParaRPr lang="en-US" dirty="0"/>
          </a:p>
        </p:txBody>
      </p:sp>
      <p:sp>
        <p:nvSpPr>
          <p:cNvPr id="3" name="Content Placeholder 2"/>
          <p:cNvSpPr>
            <a:spLocks noGrp="1"/>
          </p:cNvSpPr>
          <p:nvPr>
            <p:ph idx="1"/>
          </p:nvPr>
        </p:nvSpPr>
        <p:spPr>
          <a:xfrm>
            <a:off x="1371600" y="2286000"/>
            <a:ext cx="9601200" cy="4416014"/>
          </a:xfrm>
        </p:spPr>
        <p:txBody>
          <a:bodyPr>
            <a:normAutofit fontScale="85000" lnSpcReduction="20000"/>
          </a:bodyPr>
          <a:lstStyle/>
          <a:p>
            <a:r>
              <a:rPr lang="en-US" dirty="0" smtClean="0"/>
              <a:t>If inappropriate behavior becomes habitual playing time will be affected.</a:t>
            </a:r>
          </a:p>
          <a:p>
            <a:r>
              <a:rPr lang="en-US" dirty="0" smtClean="0"/>
              <a:t>Parent behavior is also important. During games if we disagree with calls from the referee or game-play from the other team we should keep our rhetoric positive and set a good example for our athletes. If we are negative our athletes will begin to model our behavior and lose focus. If you disagree with my calls on the field, please wait twenty-four hours for both of our emotions to subside and email or call me at 406-850-9623. Please keep those hours reasonable.</a:t>
            </a:r>
          </a:p>
          <a:p>
            <a:r>
              <a:rPr lang="en-US" dirty="0" smtClean="0"/>
              <a:t>If an athlete has a D in a class, they have two weeks to raise the grade before playing time is affected. Practice time will be used to raise the athlete’s grade. If the grade has not been raised they will be held out of games until said grade has been raised to a C. </a:t>
            </a:r>
          </a:p>
          <a:p>
            <a:r>
              <a:rPr lang="en-US" dirty="0" smtClean="0"/>
              <a:t>If an athlete has one unexcused absence from practice, in a seven day period, it will affect their playing time for the next game. </a:t>
            </a:r>
          </a:p>
          <a:p>
            <a:r>
              <a:rPr lang="en-US" dirty="0" smtClean="0"/>
              <a:t>If an athlete has two unexcused absence in a seven day period he/she will not participate in the following game.</a:t>
            </a:r>
          </a:p>
          <a:p>
            <a:r>
              <a:rPr lang="en-US" dirty="0" smtClean="0"/>
              <a:t>An </a:t>
            </a:r>
            <a:r>
              <a:rPr lang="en-US" dirty="0"/>
              <a:t>unexcused absence is defined as and may include the following: </a:t>
            </a:r>
          </a:p>
          <a:p>
            <a:pPr lvl="1"/>
            <a:r>
              <a:rPr lang="en-US" dirty="0"/>
              <a:t>Not reporting an absence or vacation before it occurs</a:t>
            </a:r>
          </a:p>
          <a:p>
            <a:pPr lvl="1"/>
            <a:r>
              <a:rPr lang="en-US" dirty="0"/>
              <a:t>Too many family </a:t>
            </a:r>
            <a:r>
              <a:rPr lang="en-US" dirty="0" smtClean="0"/>
              <a:t>vacations</a:t>
            </a:r>
          </a:p>
          <a:p>
            <a:pPr marL="530352" lvl="1" indent="0">
              <a:buNone/>
            </a:pPr>
            <a:endParaRPr lang="en-US" dirty="0" smtClean="0"/>
          </a:p>
          <a:p>
            <a:pPr marL="530352" lvl="1" indent="0">
              <a:buNone/>
            </a:pPr>
            <a:endParaRPr lang="en-US" dirty="0"/>
          </a:p>
          <a:p>
            <a:endParaRPr lang="en-US" dirty="0" smtClean="0"/>
          </a:p>
          <a:p>
            <a:endParaRPr lang="en-US" dirty="0" smtClean="0"/>
          </a:p>
          <a:p>
            <a:pPr lvl="1"/>
            <a:endParaRPr lang="en-US" dirty="0" smtClean="0"/>
          </a:p>
        </p:txBody>
      </p:sp>
    </p:spTree>
    <p:extLst>
      <p:ext uri="{BB962C8B-B14F-4D97-AF65-F5344CB8AC3E}">
        <p14:creationId xmlns:p14="http://schemas.microsoft.com/office/powerpoint/2010/main" val="176493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Watch to receive text reminders?		</a:t>
            </a:r>
            <a:endParaRPr lang="en-US" dirty="0"/>
          </a:p>
        </p:txBody>
      </p:sp>
      <p:sp>
        <p:nvSpPr>
          <p:cNvPr id="3" name="Content Placeholder 2"/>
          <p:cNvSpPr>
            <a:spLocks noGrp="1"/>
          </p:cNvSpPr>
          <p:nvPr>
            <p:ph idx="1"/>
          </p:nvPr>
        </p:nvSpPr>
        <p:spPr/>
        <p:txBody>
          <a:bodyPr/>
          <a:lstStyle/>
          <a:p>
            <a:r>
              <a:rPr lang="en-US" dirty="0" smtClean="0"/>
              <a:t>Text: @</a:t>
            </a:r>
            <a:r>
              <a:rPr lang="en-US" dirty="0" err="1" smtClean="0"/>
              <a:t>shepherdju</a:t>
            </a:r>
            <a:endParaRPr lang="en-US" dirty="0" smtClean="0"/>
          </a:p>
          <a:p>
            <a:r>
              <a:rPr lang="en-US" dirty="0" smtClean="0"/>
              <a:t>To: 81010</a:t>
            </a:r>
          </a:p>
          <a:p>
            <a:r>
              <a:rPr lang="en-US" dirty="0" smtClean="0"/>
              <a:t>If you would like to be on the email list for game travel itineraries please email me at l-logan@shepherd.k12.mt.us</a:t>
            </a:r>
            <a:endParaRPr lang="en-US" dirty="0"/>
          </a:p>
        </p:txBody>
      </p:sp>
    </p:spTree>
    <p:extLst>
      <p:ext uri="{BB962C8B-B14F-4D97-AF65-F5344CB8AC3E}">
        <p14:creationId xmlns:p14="http://schemas.microsoft.com/office/powerpoint/2010/main" val="20243231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1859</TotalTime>
  <Words>711</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Franklin Gothic Book</vt:lpstr>
      <vt:lpstr>Helvetica</vt:lpstr>
      <vt:lpstr>Crop</vt:lpstr>
      <vt:lpstr>Shepherd junior high football</vt:lpstr>
      <vt:lpstr>Coaching Staff Head Coach: Lucas Logan Assistant Coaches: Rob Nyby and Rusty Hale </vt:lpstr>
      <vt:lpstr>FORMS AND FEES</vt:lpstr>
      <vt:lpstr>Full Contact and Concussions</vt:lpstr>
      <vt:lpstr>Concussion</vt:lpstr>
      <vt:lpstr>Attendance, Grades, and Behavior</vt:lpstr>
      <vt:lpstr>Watch to receive text reminders?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Shepherd junior high football</dc:title>
  <dc:creator>Lucas Logan</dc:creator>
  <cp:lastModifiedBy>Lucas Logan</cp:lastModifiedBy>
  <cp:revision>14</cp:revision>
  <cp:lastPrinted>2016-08-26T13:14:03Z</cp:lastPrinted>
  <dcterms:created xsi:type="dcterms:W3CDTF">2016-08-24T16:21:21Z</dcterms:created>
  <dcterms:modified xsi:type="dcterms:W3CDTF">2020-08-20T23:05:17Z</dcterms:modified>
</cp:coreProperties>
</file>